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8"/>
  </p:notesMasterIdLst>
  <p:sldIdLst>
    <p:sldId id="284" r:id="rId3"/>
    <p:sldId id="635" r:id="rId4"/>
    <p:sldId id="662" r:id="rId5"/>
    <p:sldId id="663" r:id="rId6"/>
    <p:sldId id="664" r:id="rId7"/>
    <p:sldId id="665" r:id="rId8"/>
    <p:sldId id="669" r:id="rId9"/>
    <p:sldId id="661" r:id="rId10"/>
    <p:sldId id="667" r:id="rId11"/>
    <p:sldId id="668" r:id="rId12"/>
    <p:sldId id="675" r:id="rId13"/>
    <p:sldId id="676" r:id="rId14"/>
    <p:sldId id="677" r:id="rId15"/>
    <p:sldId id="645" r:id="rId16"/>
    <p:sldId id="690" r:id="rId17"/>
    <p:sldId id="678" r:id="rId18"/>
    <p:sldId id="680" r:id="rId19"/>
    <p:sldId id="682" r:id="rId20"/>
    <p:sldId id="683" r:id="rId21"/>
    <p:sldId id="684" r:id="rId22"/>
    <p:sldId id="685" r:id="rId23"/>
    <p:sldId id="686" r:id="rId24"/>
    <p:sldId id="687" r:id="rId25"/>
    <p:sldId id="688" r:id="rId26"/>
    <p:sldId id="689" r:id="rId27"/>
  </p:sldIdLst>
  <p:sldSz cx="12192000" cy="6858000"/>
  <p:notesSz cx="7104063" cy="10234613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Microsoft Sans Serif" panose="020B0604020202020204" pitchFamily="34" charset="0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 userDrawn="1">
          <p15:clr>
            <a:srgbClr val="A4A3A4"/>
          </p15:clr>
        </p15:guide>
        <p15:guide id="2" pos="37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许 明辉" initials="许" lastIdx="2" clrIdx="0"/>
  <p:cmAuthor id="2" name="K.L. Zhou" initials="KZ" lastIdx="4" clrIdx="1"/>
  <p:cmAuthor id="3" name="东 小" initials="东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62C80"/>
    <a:srgbClr val="F5F7F9"/>
    <a:srgbClr val="4472C4"/>
    <a:srgbClr val="F9E3A0"/>
    <a:srgbClr val="FFFFFF"/>
    <a:srgbClr val="6076B4"/>
    <a:srgbClr val="E65A56"/>
    <a:srgbClr val="24252D"/>
    <a:srgbClr val="680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60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256" y="208"/>
      </p:cViewPr>
      <p:guideLst>
        <p:guide orient="horz" pos="2224"/>
        <p:guide pos="37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944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2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811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441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D4333-FBA5-4162-B0D7-754390ACAE9D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032C9-0E17-41A9-A9E0-F777B386DAD1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D4333-FBA5-4162-B0D7-754390ACAE9D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62108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ECCF-815F-4638-8839-38C338AF10FB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6662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D3C8-498E-4002-9284-041251627CFF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79965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42B4-090D-4661-B017-18104B7BF78D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80990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5CCC-1D25-4E7A-B863-FA71EBE9116D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01478" y="645017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901189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076E-73FD-4B04-85C9-85C7AADD8B4D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72369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4622-D72C-47CF-9C8B-14F9DEAB3208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37254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F73C-055B-4349-9439-7118789A36DD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81913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E502-91F1-49AB-9D2E-2454DED7255E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385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ECCF-815F-4638-8839-38C338AF10FB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032C9-0E17-41A9-A9E0-F777B386DAD1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2795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D3C8-498E-4002-9284-041251627CFF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42B4-090D-4661-B017-18104B7BF78D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5CCC-1D25-4E7A-B863-FA71EBE9116D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01478" y="645017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076E-73FD-4B04-85C9-85C7AADD8B4D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4622-D72C-47CF-9C8B-14F9DEAB3208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F73C-055B-4349-9439-7118789A36DD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E502-91F1-49AB-9D2E-2454DED7255E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7BF56-31B7-4367-B93B-CF66B3E88FD6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7BF56-31B7-4367-B93B-CF66B3E88FD6}" type="datetime1">
              <a:rPr lang="zh-CN" altLang="en-US" smtClean="0"/>
              <a:t>2024/8/1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20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5" Type="http://schemas.openxmlformats.org/officeDocument/2006/relationships/image" Target="../media/image19.jpe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5" Type="http://schemas.openxmlformats.org/officeDocument/2006/relationships/image" Target="../media/image20.jpe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Relationship Id="rId5" Type="http://schemas.openxmlformats.org/officeDocument/2006/relationships/image" Target="../media/image21.jpe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Relationship Id="rId5" Type="http://schemas.openxmlformats.org/officeDocument/2006/relationships/image" Target="../media/image22.jpe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7758118" y="5624207"/>
            <a:ext cx="422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 pitchFamily="34" charset="0"/>
                <a:ea typeface="DOUYU Font" pitchFamily="2" charset="-122"/>
                <a:cs typeface="Microsoft Sans Serif" panose="020B0604020202020204" pitchFamily="34" charset="0"/>
                <a:sym typeface="Arial" panose="020B0604020202020204" pitchFamily="34" charset="0"/>
              </a:rPr>
              <a:t>Group Number: 4</a:t>
            </a:r>
          </a:p>
          <a:p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 pitchFamily="34" charset="0"/>
                <a:ea typeface="DOUYU Font" pitchFamily="2" charset="-122"/>
                <a:cs typeface="Microsoft Sans Serif" panose="020B0604020202020204" pitchFamily="34" charset="0"/>
                <a:sym typeface="Arial" panose="020B0604020202020204" pitchFamily="34" charset="0"/>
              </a:rPr>
              <a:t>Team members: Gai </a:t>
            </a:r>
            <a:r>
              <a:rPr lang="en-US" altLang="zh-CN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 pitchFamily="34" charset="0"/>
                <a:ea typeface="DOUYU Font" pitchFamily="2" charset="-122"/>
                <a:cs typeface="Microsoft Sans Serif" panose="020B0604020202020204" pitchFamily="34" charset="0"/>
                <a:sym typeface="Arial" panose="020B0604020202020204" pitchFamily="34" charset="0"/>
              </a:rPr>
              <a:t>Yifan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 pitchFamily="34" charset="0"/>
                <a:ea typeface="DOUYU Font" pitchFamily="2" charset="-122"/>
                <a:cs typeface="Microsoft Sans Serif" panose="020B0604020202020204" pitchFamily="34" charset="0"/>
                <a:sym typeface="Arial" panose="020B0604020202020204" pitchFamily="34" charset="0"/>
              </a:rPr>
              <a:t>, Li </a:t>
            </a:r>
            <a:r>
              <a:rPr lang="en-US" altLang="zh-CN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 pitchFamily="34" charset="0"/>
                <a:ea typeface="DOUYU Font" pitchFamily="2" charset="-122"/>
                <a:cs typeface="Microsoft Sans Serif" panose="020B0604020202020204" pitchFamily="34" charset="0"/>
                <a:sym typeface="Arial" panose="020B0604020202020204" pitchFamily="34" charset="0"/>
              </a:rPr>
              <a:t>Ruihua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 pitchFamily="34" charset="0"/>
                <a:ea typeface="DOUYU Font" pitchFamily="2" charset="-122"/>
                <a:cs typeface="Microsoft Sans Serif" panose="020B0604020202020204" pitchFamily="34" charset="0"/>
                <a:sym typeface="Arial" panose="020B0604020202020204" pitchFamily="34" charset="0"/>
              </a:rPr>
              <a:t>,  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Sans Serif" panose="020B0604020202020204" pitchFamily="34" charset="0"/>
              <a:ea typeface="DOUYU Font" pitchFamily="2" charset="-122"/>
              <a:cs typeface="Microsoft Sans Serif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1291" y="679121"/>
            <a:ext cx="1055032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200" b="0" i="0" u="none" strike="noStrike" cap="small" dirty="0">
                <a:solidFill>
                  <a:schemeClr val="bg1"/>
                </a:solidFill>
                <a:effectLst/>
                <a:latin typeface="Times" pitchFamily="2" charset="0"/>
              </a:rPr>
              <a:t>Application of IoT in Smart Cities: </a:t>
            </a:r>
          </a:p>
          <a:p>
            <a:r>
              <a:rPr lang="en-GB" altLang="zh-CN" sz="4000" b="0" i="0" u="none" strike="noStrike" cap="small" dirty="0">
                <a:solidFill>
                  <a:schemeClr val="bg1"/>
                </a:solidFill>
                <a:effectLst/>
                <a:latin typeface="Times" pitchFamily="2" charset="0"/>
              </a:rPr>
              <a:t>Utilizing Streetlight-Integrated Drones for Precision Weather Monitoring and Real-Time Crowd Tracking</a:t>
            </a:r>
          </a:p>
          <a:p>
            <a:r>
              <a:rPr lang="en-GB" altLang="zh-CN" sz="2000" i="1" cap="small" dirty="0">
                <a:solidFill>
                  <a:schemeClr val="bg1"/>
                </a:solidFill>
                <a:latin typeface="Times" pitchFamily="2" charset="0"/>
              </a:rPr>
              <a:t>NTU IOT PROJECT 2024</a:t>
            </a:r>
            <a:endParaRPr lang="zh-CN" altLang="en-US" sz="3200" i="1" cap="small" dirty="0">
              <a:solidFill>
                <a:schemeClr val="bg1"/>
              </a:solidFill>
              <a:latin typeface="Times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45619" y="299772"/>
            <a:ext cx="6100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SCOPE OF WORKS  </a:t>
            </a:r>
            <a:r>
              <a:rPr lang="en-GB" altLang="zh-CN" sz="2800" b="1" i="1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Future Vision</a:t>
            </a:r>
          </a:p>
          <a:p>
            <a:pPr algn="ctr"/>
            <a:endParaRPr lang="en-GB" altLang="zh-CN" sz="2800" b="1" i="0" u="none" strike="noStrike" cap="all" dirty="0">
              <a:solidFill>
                <a:schemeClr val="bg1"/>
              </a:solidFill>
              <a:effectLst/>
              <a:latin typeface="Times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72935" y="60213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i="1" dirty="0">
                <a:solidFill>
                  <a:schemeClr val="bg1"/>
                </a:solidFill>
                <a:latin typeface="Times" pitchFamily="2" charset="0"/>
              </a:rPr>
              <a:t>Getting Caught on </a:t>
            </a:r>
            <a:r>
              <a:rPr lang="en-GB" altLang="zh-CN" i="1" dirty="0" err="1">
                <a:solidFill>
                  <a:schemeClr val="bg1"/>
                </a:solidFill>
                <a:latin typeface="Times" pitchFamily="2" charset="0"/>
              </a:rPr>
              <a:t>Xandar</a:t>
            </a:r>
            <a:r>
              <a:rPr lang="en-GB" altLang="zh-CN" i="1" dirty="0">
                <a:solidFill>
                  <a:schemeClr val="bg1"/>
                </a:solidFill>
                <a:latin typeface="Times" pitchFamily="2" charset="0"/>
              </a:rPr>
              <a:t>(Marvel: </a:t>
            </a:r>
            <a:r>
              <a:rPr lang="en-GB" altLang="zh-CN" i="1" dirty="0" err="1">
                <a:solidFill>
                  <a:schemeClr val="bg1"/>
                </a:solidFill>
                <a:latin typeface="Times" pitchFamily="2" charset="0"/>
              </a:rPr>
              <a:t>Guradians</a:t>
            </a:r>
            <a:r>
              <a:rPr lang="en-GB" altLang="zh-CN" i="1" dirty="0">
                <a:solidFill>
                  <a:schemeClr val="bg1"/>
                </a:solidFill>
                <a:latin typeface="Times" pitchFamily="2" charset="0"/>
              </a:rPr>
              <a:t> of the Galaxy)</a:t>
            </a:r>
            <a:endParaRPr lang="zh-CN" altLang="en-US" i="1" dirty="0">
              <a:solidFill>
                <a:schemeClr val="bg1"/>
              </a:solidFill>
              <a:latin typeface="Times" pitchFamily="2" charset="0"/>
            </a:endParaRPr>
          </a:p>
        </p:txBody>
      </p:sp>
      <p:pic>
        <p:nvPicPr>
          <p:cNvPr id="6" name="图片 5" descr="猫在窗户外&#10;&#10;低可信度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214301"/>
            <a:ext cx="9804400" cy="4429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21579" y="429701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Description of Solution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5640" y="4398645"/>
            <a:ext cx="3428365" cy="14065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1"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zh-CN" sz="2400" i="1" dirty="0">
                <a:solidFill>
                  <a:schemeClr val="bg1"/>
                </a:solidFill>
                <a:effectLst/>
                <a:latin typeface="Times" pitchFamily="2" charset="0"/>
              </a:rPr>
              <a:t>Equip drones with temperature and humidity sensors.</a:t>
            </a:r>
          </a:p>
          <a:p>
            <a:pPr marL="742950" lvl="1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GB" altLang="zh-CN" sz="2800" u="none" strike="noStrike" dirty="0">
              <a:solidFill>
                <a:schemeClr val="bg1"/>
              </a:solidFill>
              <a:effectLst/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4"/>
        </p:blipFill>
        <p:spPr>
          <a:xfrm>
            <a:off x="775970" y="1706245"/>
            <a:ext cx="3249930" cy="20085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16825" y="3978910"/>
            <a:ext cx="4170680" cy="3759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 indent="0" algn="l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GB" altLang="zh-CN" sz="2400" i="1" dirty="0">
                <a:solidFill>
                  <a:schemeClr val="bg1"/>
                </a:solidFill>
                <a:effectLst/>
                <a:latin typeface="Times" pitchFamily="2" charset="0"/>
                <a:sym typeface="+mn-ea"/>
              </a:rPr>
              <a:t>Broadcast this data through streetlight-based signals to an app, providing users with precise local weather information.</a:t>
            </a:r>
            <a:br>
              <a:rPr lang="en-GB" altLang="zh-CN" sz="2400" i="1" dirty="0">
                <a:solidFill>
                  <a:schemeClr val="bg1"/>
                </a:solidFill>
                <a:effectLst/>
                <a:latin typeface="Times" pitchFamily="2" charset="0"/>
                <a:sym typeface="+mn-ea"/>
              </a:rPr>
            </a:br>
            <a:endParaRPr lang="en-GB" altLang="zh-CN" sz="2400" u="none" strike="noStrike" dirty="0">
              <a:solidFill>
                <a:schemeClr val="bg1"/>
              </a:solidFill>
              <a:effectLst/>
              <a:latin typeface="Times" pitchFamily="2" charset="0"/>
              <a:cs typeface="Arial" panose="020B0604020202020204" pitchFamily="34" charset="0"/>
            </a:endParaRPr>
          </a:p>
          <a:p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1221740" y="999490"/>
            <a:ext cx="471297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altLang="zh-CN" sz="2800" b="1" i="1" dirty="0">
                <a:solidFill>
                  <a:schemeClr val="bg1"/>
                </a:solidFill>
                <a:effectLst/>
                <a:latin typeface="Times" pitchFamily="2" charset="0"/>
                <a:sym typeface="+mn-ea"/>
              </a:rPr>
              <a:t>Precision Weather Monitoring:</a:t>
            </a:r>
            <a:endParaRPr lang="en-GB" altLang="zh-CN" sz="2800" b="1" i="1" dirty="0">
              <a:solidFill>
                <a:schemeClr val="bg1"/>
              </a:solidFill>
              <a:effectLst/>
              <a:latin typeface="Times" pitchFamily="2" charset="0"/>
            </a:endParaRPr>
          </a:p>
          <a:p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5"/>
        </p:blipFill>
        <p:spPr>
          <a:xfrm>
            <a:off x="4402455" y="1706245"/>
            <a:ext cx="3206115" cy="20726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25315" y="4235450"/>
            <a:ext cx="28968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altLang="zh-CN" sz="2400" i="1" dirty="0">
                <a:solidFill>
                  <a:schemeClr val="bg1"/>
                </a:solidFill>
                <a:effectLst/>
                <a:latin typeface="Times" pitchFamily="2" charset="0"/>
                <a:sym typeface="+mn-ea"/>
              </a:rPr>
              <a:t>Collect real-time data at various altitudes within the urban environment.</a:t>
            </a:r>
            <a:endParaRPr lang="en-GB" altLang="zh-CN" sz="2400" i="1" dirty="0">
              <a:solidFill>
                <a:schemeClr val="bg1"/>
              </a:solidFill>
              <a:effectLst/>
              <a:latin typeface="Times" pitchFamily="2" charset="0"/>
            </a:endParaRPr>
          </a:p>
          <a:p>
            <a:endParaRPr lang="zh-CN" altLang="en-US" sz="2400"/>
          </a:p>
        </p:txBody>
      </p:sp>
      <p:pic>
        <p:nvPicPr>
          <p:cNvPr id="12" name="图片 11"/>
          <p:cNvPicPr/>
          <p:nvPr/>
        </p:nvPicPr>
        <p:blipFill>
          <a:blip r:embed="rId6"/>
        </p:blipFill>
        <p:spPr>
          <a:xfrm>
            <a:off x="8203565" y="1706245"/>
            <a:ext cx="3239135" cy="207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21579" y="429701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Description of Solution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0245" y="951865"/>
            <a:ext cx="702056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GB" altLang="zh-CN" sz="2800" b="1" i="1" dirty="0">
                <a:solidFill>
                  <a:schemeClr val="bg1"/>
                </a:solidFill>
                <a:effectLst/>
                <a:latin typeface="Times" pitchFamily="2" charset="0"/>
              </a:rPr>
              <a:t>Real-Time Crowd Tracking:</a:t>
            </a: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800" i="1" dirty="0">
                <a:solidFill>
                  <a:schemeClr val="bg1"/>
                </a:solidFill>
                <a:effectLst/>
                <a:latin typeface="Times" pitchFamily="2" charset="0"/>
              </a:rPr>
              <a:t>Use drones with camera sensors to capture real-time images of public spaces.</a:t>
            </a: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800" i="1" dirty="0">
                <a:solidFill>
                  <a:schemeClr val="bg1"/>
                </a:solidFill>
                <a:effectLst/>
                <a:latin typeface="Times" pitchFamily="2" charset="0"/>
              </a:rPr>
              <a:t>Apply visual recognition technologies</a:t>
            </a:r>
            <a:r>
              <a:rPr lang="en-US" altLang="en-GB" sz="2800" i="1" dirty="0">
                <a:solidFill>
                  <a:schemeClr val="bg1"/>
                </a:solidFill>
                <a:effectLst/>
                <a:latin typeface="Times" pitchFamily="2" charset="0"/>
              </a:rPr>
              <a:t> </a:t>
            </a:r>
            <a:r>
              <a:rPr lang="en-GB" altLang="zh-CN" sz="2800" i="1" dirty="0">
                <a:solidFill>
                  <a:schemeClr val="bg1"/>
                </a:solidFill>
                <a:effectLst/>
                <a:latin typeface="Times" pitchFamily="2" charset="0"/>
              </a:rPr>
              <a:t>to  analyze crowd density.</a:t>
            </a: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800" i="1" dirty="0">
                <a:solidFill>
                  <a:schemeClr val="bg1"/>
                </a:solidFill>
                <a:effectLst/>
                <a:latin typeface="Times" pitchFamily="2" charset="0"/>
              </a:rPr>
              <a:t>Stream processed data to an app, helping users make informed decisions about navigating crowded areas.</a:t>
            </a:r>
          </a:p>
        </p:txBody>
      </p:sp>
      <p:pic>
        <p:nvPicPr>
          <p:cNvPr id="4" name="图片 2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630" y="772160"/>
            <a:ext cx="3169285" cy="2112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243570" y="3030220"/>
            <a:ext cx="3758565" cy="3987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GB" altLang="zh-CN" i="1">
                <a:solidFill>
                  <a:schemeClr val="bg1"/>
                </a:solidFill>
                <a:latin typeface="Times" pitchFamily="2" charset="0"/>
              </a:rPr>
              <a:t>Drones with camera sensors</a:t>
            </a:r>
          </a:p>
        </p:txBody>
      </p:sp>
      <p:pic>
        <p:nvPicPr>
          <p:cNvPr id="7" name="图片 1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570" y="3574415"/>
            <a:ext cx="3147695" cy="21005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8243570" y="5766435"/>
            <a:ext cx="3758565" cy="3987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GB" altLang="zh-CN" i="1">
                <a:solidFill>
                  <a:schemeClr val="bg1"/>
                </a:solidFill>
                <a:latin typeface="Times" pitchFamily="2" charset="0"/>
              </a:rPr>
              <a:t>Analyze the crowd density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21579" y="429701"/>
            <a:ext cx="610076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Description of Solution</a:t>
            </a:r>
          </a:p>
          <a:p>
            <a:endParaRPr lang="en-GB" altLang="zh-CN" sz="2800" b="1" i="0" u="none" strike="noStrike" cap="all" dirty="0">
              <a:solidFill>
                <a:schemeClr val="bg1"/>
              </a:solidFill>
              <a:effectLst/>
              <a:latin typeface="Times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8865" y="1076960"/>
            <a:ext cx="7206615" cy="5344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b="1" i="1" dirty="0">
                <a:solidFill>
                  <a:schemeClr val="bg1"/>
                </a:solidFill>
                <a:effectLst/>
                <a:latin typeface="Times" pitchFamily="2" charset="0"/>
              </a:rPr>
              <a:t>Air Quality Monitoring</a:t>
            </a:r>
            <a:r>
              <a:rPr lang="en-GB" altLang="zh-CN" sz="2800" i="1" dirty="0">
                <a:solidFill>
                  <a:schemeClr val="bg1"/>
                </a:solidFill>
                <a:effectLst/>
                <a:latin typeface="Times" pitchFamily="2" charset="0"/>
              </a:rPr>
              <a:t>: </a:t>
            </a:r>
          </a:p>
          <a:p>
            <a:pPr marL="742950" lvl="1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800" i="1" dirty="0">
                <a:solidFill>
                  <a:schemeClr val="bg1"/>
                </a:solidFill>
                <a:effectLst/>
                <a:latin typeface="Times" pitchFamily="2" charset="0"/>
              </a:rPr>
              <a:t> Air quality sensors such as PM2.5, CO2 sensors.</a:t>
            </a:r>
          </a:p>
          <a:p>
            <a:pPr marL="742950" lvl="1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800" i="1" dirty="0">
                <a:solidFill>
                  <a:schemeClr val="bg1"/>
                </a:solidFill>
                <a:effectLst/>
                <a:latin typeface="Times" pitchFamily="2" charset="0"/>
              </a:rPr>
              <a:t>Providing more comprehensive environmental data.  </a:t>
            </a:r>
          </a:p>
          <a:p>
            <a:pPr marL="742950" lvl="1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800" i="1" dirty="0">
                <a:solidFill>
                  <a:schemeClr val="bg1"/>
                </a:solidFill>
                <a:effectLst/>
                <a:latin typeface="Times" pitchFamily="2" charset="0"/>
              </a:rPr>
              <a:t>CO2 sensors will monitor carbon dioxide concentrations, offering insights into urban air quality and helping to identify pollution sources.</a:t>
            </a:r>
          </a:p>
        </p:txBody>
      </p:sp>
      <p:pic>
        <p:nvPicPr>
          <p:cNvPr id="4" name="图片 3"/>
          <p:cNvPicPr/>
          <p:nvPr/>
        </p:nvPicPr>
        <p:blipFill>
          <a:blip r:embed="rId4"/>
        </p:blipFill>
        <p:spPr>
          <a:xfrm>
            <a:off x="8610600" y="1261745"/>
            <a:ext cx="3315970" cy="35293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 flipH="1">
            <a:off x="9427845" y="4989830"/>
            <a:ext cx="1450975" cy="6477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GB" altLang="zh-CN" i="1" dirty="0">
                <a:solidFill>
                  <a:schemeClr val="bg1"/>
                </a:solidFill>
                <a:effectLst/>
                <a:latin typeface="Times" pitchFamily="2" charset="0"/>
                <a:sym typeface="+mn-ea"/>
              </a:rPr>
              <a:t>CO2 sensors</a:t>
            </a:r>
            <a:endParaRPr lang="en-GB" altLang="zh-CN" i="1">
              <a:solidFill>
                <a:schemeClr val="bg1"/>
              </a:solidFill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0625" y="1280160"/>
            <a:ext cx="101631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A literature survey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The review of existing literature has revealed some gaps in existing smart city technologies: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5485" y="728345"/>
            <a:ext cx="1069213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·Weather monitoring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·Crowd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·Traffic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·Energy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·Environmental monitoring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·Public services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·Safety and emergency response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21579" y="429701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Description of Solution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6315" y="1097915"/>
            <a:ext cx="95116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GB" altLang="zh-CN" sz="2800" b="1" i="1" dirty="0">
                <a:solidFill>
                  <a:schemeClr val="bg1"/>
                </a:solidFill>
                <a:effectLst/>
                <a:latin typeface="Times" pitchFamily="2" charset="0"/>
              </a:rPr>
              <a:t>Emergency Response Features: </a:t>
            </a: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800" i="1" dirty="0">
                <a:solidFill>
                  <a:schemeClr val="bg1"/>
                </a:solidFill>
                <a:effectLst/>
                <a:latin typeface="Times" pitchFamily="2" charset="0"/>
              </a:rPr>
              <a:t>Integrate emergency response capabilities into drones. drones can automatically fly to the site and transmit real-time data to emergency teams</a:t>
            </a:r>
            <a:r>
              <a:rPr lang="en-US" altLang="en-GB" sz="2800" i="1" dirty="0">
                <a:solidFill>
                  <a:schemeClr val="bg1"/>
                </a:solidFill>
                <a:effectLst/>
                <a:latin typeface="Times" pitchFamily="2" charset="0"/>
              </a:rPr>
              <a:t> when anomalies  are detected.</a:t>
            </a:r>
          </a:p>
        </p:txBody>
      </p:sp>
      <p:pic>
        <p:nvPicPr>
          <p:cNvPr id="4" name="图片 3"/>
          <p:cNvPicPr/>
          <p:nvPr/>
        </p:nvPicPr>
        <p:blipFill>
          <a:blip r:embed="rId4"/>
        </p:blipFill>
        <p:spPr>
          <a:xfrm>
            <a:off x="4171315" y="3774440"/>
            <a:ext cx="3756025" cy="2310130"/>
          </a:xfrm>
          <a:prstGeom prst="rect">
            <a:avLst/>
          </a:prstGeom>
        </p:spPr>
      </p:pic>
      <p:sp>
        <p:nvSpPr>
          <p:cNvPr id="9" name="文本框 5"/>
          <p:cNvSpPr txBox="1"/>
          <p:nvPr/>
        </p:nvSpPr>
        <p:spPr>
          <a:xfrm flipH="1">
            <a:off x="3551555" y="6216650"/>
            <a:ext cx="498094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algn="l" eaLnBrk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GB" altLang="zh-CN" sz="1800" i="1">
                <a:solidFill>
                  <a:schemeClr val="bg1"/>
                </a:solidFill>
                <a:latin typeface="Times" pitchFamily="2" charset="0"/>
                <a:sym typeface="Times New Roman" panose="02020603050405020304"/>
              </a:rPr>
              <a:t> Drones can automatically fly to the anomalies site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89FF74-6B84-E869-314F-27CAC32A2EED}"/>
              </a:ext>
            </a:extLst>
          </p:cNvPr>
          <p:cNvSpPr txBox="1"/>
          <p:nvPr/>
        </p:nvSpPr>
        <p:spPr>
          <a:xfrm>
            <a:off x="1221579" y="429701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erif" panose="020A0603040505020204" pitchFamily="18" charset="0"/>
                <a:ea typeface="宋体" panose="02010600030101010101" pitchFamily="2" charset="-122"/>
                <a:cs typeface="+mn-cs"/>
              </a:rPr>
              <a:t>Implementation and Results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5EAA84-B942-73D4-0AEB-E008C1839386}"/>
              </a:ext>
            </a:extLst>
          </p:cNvPr>
          <p:cNvSpPr txBox="1"/>
          <p:nvPr/>
        </p:nvSpPr>
        <p:spPr>
          <a:xfrm>
            <a:off x="648121" y="1103429"/>
            <a:ext cx="609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349E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App Development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00349E">
                  <a:lumMod val="20000"/>
                  <a:lumOff val="80000"/>
                </a:srgbClr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6F51F4-1DBA-FC2D-B012-6A951334FF83}"/>
              </a:ext>
            </a:extLst>
          </p:cNvPr>
          <p:cNvSpPr txBox="1"/>
          <p:nvPr/>
        </p:nvSpPr>
        <p:spPr>
          <a:xfrm>
            <a:off x="460799" y="5000831"/>
            <a:ext cx="536852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We developed an intuitive app that offers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precise weather data and real-time crowd monitoring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. The user interface was designed to be user-friendly, ensuring ease of navigation and access to critical information.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7DD10B-D9DE-AB04-6AE0-72489F1CCF23}"/>
              </a:ext>
            </a:extLst>
          </p:cNvPr>
          <p:cNvSpPr txBox="1"/>
          <p:nvPr/>
        </p:nvSpPr>
        <p:spPr>
          <a:xfrm>
            <a:off x="6300366" y="3310986"/>
            <a:ext cx="6093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349E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Key features of the app include: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349E">
                  <a:lumMod val="20000"/>
                  <a:lumOff val="80000"/>
                </a:srgbClr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C467C8-622B-8656-3F92-0629D016A2CF}"/>
              </a:ext>
            </a:extLst>
          </p:cNvPr>
          <p:cNvSpPr txBox="1"/>
          <p:nvPr/>
        </p:nvSpPr>
        <p:spPr>
          <a:xfrm>
            <a:off x="6300366" y="3772651"/>
            <a:ext cx="52435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Weather Data: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Real-time updates on temperature, humidity, and air quality.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Crowd Monitoring: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Live images and density analysis of public spaces, helping users to avoid crowded areas.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AAAE0D-4B93-C1E8-BEA6-06D2426FBDBD}"/>
              </a:ext>
            </a:extLst>
          </p:cNvPr>
          <p:cNvSpPr txBox="1"/>
          <p:nvPr/>
        </p:nvSpPr>
        <p:spPr>
          <a:xfrm>
            <a:off x="6300366" y="2128176"/>
            <a:ext cx="60936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The app's design focused on user experience, ensuring that the information provided is easily accessible and actionable.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C33F129-104F-33E0-2185-8A8D34D643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1" y="1847102"/>
            <a:ext cx="4752140" cy="2973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89FF74-6B84-E869-314F-27CAC32A2EED}"/>
              </a:ext>
            </a:extLst>
          </p:cNvPr>
          <p:cNvSpPr txBox="1"/>
          <p:nvPr/>
        </p:nvSpPr>
        <p:spPr>
          <a:xfrm>
            <a:off x="1221579" y="429701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erif" panose="020A0603040505020204" pitchFamily="18" charset="0"/>
                <a:ea typeface="宋体" panose="02010600030101010101" pitchFamily="2" charset="-122"/>
                <a:cs typeface="+mn-cs"/>
              </a:rPr>
              <a:t>Implementation and Results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5EAA84-B942-73D4-0AEB-E008C1839386}"/>
              </a:ext>
            </a:extLst>
          </p:cNvPr>
          <p:cNvSpPr txBox="1"/>
          <p:nvPr/>
        </p:nvSpPr>
        <p:spPr>
          <a:xfrm>
            <a:off x="1281110" y="1386958"/>
            <a:ext cx="3162303" cy="529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349E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Sensor Integration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00349E">
                  <a:lumMod val="20000"/>
                  <a:lumOff val="80000"/>
                </a:srgbClr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C467C8-622B-8656-3F92-0629D016A2CF}"/>
              </a:ext>
            </a:extLst>
          </p:cNvPr>
          <p:cNvSpPr txBox="1"/>
          <p:nvPr/>
        </p:nvSpPr>
        <p:spPr>
          <a:xfrm>
            <a:off x="4614863" y="1386959"/>
            <a:ext cx="6093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We equipped drones with advanced sensors for weather and crowd monitoring. 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1B3B4C-6812-961F-1F53-7798C49D7E46}"/>
              </a:ext>
            </a:extLst>
          </p:cNvPr>
          <p:cNvSpPr txBox="1"/>
          <p:nvPr/>
        </p:nvSpPr>
        <p:spPr>
          <a:xfrm>
            <a:off x="1214435" y="2436788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349E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The installation process included: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349E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27955D-8C1C-32BC-5DD8-DAAD46000C34}"/>
              </a:ext>
            </a:extLst>
          </p:cNvPr>
          <p:cNvSpPr txBox="1"/>
          <p:nvPr/>
        </p:nvSpPr>
        <p:spPr>
          <a:xfrm>
            <a:off x="4614863" y="2222747"/>
            <a:ext cx="524351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Improved Urban Living: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Residents benefit from accurate weather information and real-time crowd data, enabling better planning and decision-making.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Enhanced City Management: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City planners can utilize the data for more efficient resource allocation and management.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Monetization Opportunities: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The system opens avenues for monetization through targeted advertising and special event services.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DB41D3-22C7-2BDD-ADF0-DA0727E498CC}"/>
              </a:ext>
            </a:extLst>
          </p:cNvPr>
          <p:cNvSpPr txBox="1"/>
          <p:nvPr/>
        </p:nvSpPr>
        <p:spPr>
          <a:xfrm>
            <a:off x="1730650" y="5662246"/>
            <a:ext cx="9222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Overall, the project demonstrated the potential of IoT and drone technology in creating smarter cities, offering practical benefits to both residents and city planners.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14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89FF74-6B84-E869-314F-27CAC32A2EED}"/>
              </a:ext>
            </a:extLst>
          </p:cNvPr>
          <p:cNvSpPr txBox="1"/>
          <p:nvPr/>
        </p:nvSpPr>
        <p:spPr>
          <a:xfrm>
            <a:off x="1221579" y="429701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erif" panose="020A0603040505020204" pitchFamily="18" charset="0"/>
                <a:ea typeface="宋体" panose="02010600030101010101" pitchFamily="2" charset="-122"/>
                <a:cs typeface="+mn-cs"/>
              </a:rPr>
              <a:t>Implementation and Results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5EAA84-B942-73D4-0AEB-E008C1839386}"/>
              </a:ext>
            </a:extLst>
          </p:cNvPr>
          <p:cNvSpPr txBox="1"/>
          <p:nvPr/>
        </p:nvSpPr>
        <p:spPr>
          <a:xfrm>
            <a:off x="1544244" y="4828553"/>
            <a:ext cx="609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349E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Future Work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00349E">
                  <a:lumMod val="20000"/>
                  <a:lumOff val="80000"/>
                </a:srgbClr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C467C8-622B-8656-3F92-0629D016A2CF}"/>
              </a:ext>
            </a:extLst>
          </p:cNvPr>
          <p:cNvSpPr txBox="1"/>
          <p:nvPr/>
        </p:nvSpPr>
        <p:spPr>
          <a:xfrm>
            <a:off x="4591053" y="4305334"/>
            <a:ext cx="60936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Explore Advanced Technologies: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Incorporate more sophisticated sensors and data analysis techniques.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Expand Coverage: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Extend the system to cover more urban areas.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Continuous Improvement: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Gather user feedback and make iterative improvements to the system.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84F698-B023-ACF3-2256-CA5EE54684A2}"/>
              </a:ext>
            </a:extLst>
          </p:cNvPr>
          <p:cNvSpPr txBox="1"/>
          <p:nvPr/>
        </p:nvSpPr>
        <p:spPr>
          <a:xfrm>
            <a:off x="1744938" y="2307258"/>
            <a:ext cx="133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349E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Results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00349E">
                  <a:lumMod val="20000"/>
                  <a:lumOff val="80000"/>
                </a:srgbClr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E462B9-11A9-50F3-1220-8CD525B73432}"/>
              </a:ext>
            </a:extLst>
          </p:cNvPr>
          <p:cNvSpPr txBox="1"/>
          <p:nvPr/>
        </p:nvSpPr>
        <p:spPr>
          <a:xfrm>
            <a:off x="4591053" y="1267691"/>
            <a:ext cx="60936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Improved Urban Living: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Residents benefit from accurate weather information and real-time crowd data, enabling better planning and decision-making.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Enhanced City Management: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City planners can utilize the data for more efficient resource allocation and management.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E40059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Monetization Opportunities: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The system opens avenues for monetization through targeted advertising and special event services.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" pitchFamily="2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07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21579" y="429701"/>
            <a:ext cx="6100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2800" b="1" i="0" u="none" strike="noStrike" cap="all" dirty="0">
                <a:solidFill>
                  <a:schemeClr val="bg1"/>
                </a:solidFill>
                <a:effectLst/>
                <a:latin typeface="Times" pitchFamily="2" charset="0"/>
              </a:rPr>
              <a:t>Motivation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5098202" y="982569"/>
            <a:ext cx="4334374" cy="714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Current Limitations: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i="1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Inadequate utilization of streetlights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i="1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Lack of localized weather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i="1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Inefficient rea</a:t>
            </a:r>
            <a:r>
              <a:rPr lang="en-GB" altLang="zh-CN" sz="2800" i="1" dirty="0">
                <a:solidFill>
                  <a:schemeClr val="bg1"/>
                </a:solidFill>
                <a:latin typeface="Times" pitchFamily="2" charset="0"/>
                <a:cs typeface="Arial" panose="020B0604020202020204" pitchFamily="34" charset="0"/>
              </a:rPr>
              <a:t>l-time </a:t>
            </a:r>
            <a:r>
              <a:rPr lang="en-GB" altLang="zh-CN" sz="2800" i="1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crowd management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Vision: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i="1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Enhance urban living through smart technologies</a:t>
            </a:r>
          </a:p>
        </p:txBody>
      </p:sp>
      <p:pic>
        <p:nvPicPr>
          <p:cNvPr id="11" name="Picture 2" descr="World population day: How rising population density affects living  standards - World Ne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05" y="1112578"/>
            <a:ext cx="4561749" cy="20811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w to use historical weather data to forecast the weather for any day of  the year. – Visual Crossing Weath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05" y="3664290"/>
            <a:ext cx="3969413" cy="238401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422478" y="1216247"/>
            <a:ext cx="6099858" cy="1977464"/>
          </a:xfrm>
          <a:prstGeom prst="rect">
            <a:avLst/>
          </a:prstGeom>
          <a:noFill/>
          <a:ln w="25400" cap="rnd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Urbanization Challenges: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i="1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Increasing population density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i="1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Need for efficient city management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932213" y="3952231"/>
            <a:ext cx="6938058" cy="1977464"/>
          </a:xfrm>
          <a:prstGeom prst="rect">
            <a:avLst/>
          </a:prstGeom>
          <a:noFill/>
          <a:ln w="25400" cap="rnd">
            <a:solidFill>
              <a:schemeClr val="bg1"/>
            </a:solidFill>
            <a:prstDash val="dashDot"/>
            <a:miter lim="800000"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Current Limitations: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i="1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Lack of localized weather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i="1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Inefficient rea</a:t>
            </a:r>
            <a:r>
              <a:rPr lang="en-GB" altLang="zh-CN" sz="2800" i="1" dirty="0">
                <a:solidFill>
                  <a:schemeClr val="bg1"/>
                </a:solidFill>
                <a:latin typeface="Times" pitchFamily="2" charset="0"/>
                <a:cs typeface="Arial" panose="020B0604020202020204" pitchFamily="34" charset="0"/>
              </a:rPr>
              <a:t>l-time </a:t>
            </a:r>
            <a:r>
              <a:rPr lang="en-GB" altLang="zh-CN" sz="2800" i="1" u="none" strike="noStrike" dirty="0">
                <a:solidFill>
                  <a:schemeClr val="bg1"/>
                </a:solidFill>
                <a:effectLst/>
                <a:latin typeface="Times" pitchFamily="2" charset="0"/>
                <a:cs typeface="Arial" panose="020B0604020202020204" pitchFamily="34" charset="0"/>
              </a:rPr>
              <a:t>crowd management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89FF74-6B84-E869-314F-27CAC32A2EED}"/>
              </a:ext>
            </a:extLst>
          </p:cNvPr>
          <p:cNvSpPr txBox="1"/>
          <p:nvPr/>
        </p:nvSpPr>
        <p:spPr>
          <a:xfrm>
            <a:off x="1221579" y="429701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erif" panose="020A0603040505020204" pitchFamily="18" charset="0"/>
                <a:ea typeface="宋体" panose="02010600030101010101" pitchFamily="2" charset="-122"/>
                <a:cs typeface="+mn-cs"/>
              </a:rPr>
              <a:t>Conclusion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CDAF73-F082-989E-358F-A77F20D89BA6}"/>
              </a:ext>
            </a:extLst>
          </p:cNvPr>
          <p:cNvSpPr txBox="1"/>
          <p:nvPr/>
        </p:nvSpPr>
        <p:spPr>
          <a:xfrm>
            <a:off x="1108710" y="1600200"/>
            <a:ext cx="6597967" cy="420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Summary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Innovative use of IoT and drones for smart cities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Significant improvements in weather and crowd data accuracy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Practical benefits for residents and city planners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Future Work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Explore more advanced technologies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Expand the system to cover more urban areas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Continuous improvement based on user feedback</a:t>
            </a:r>
          </a:p>
        </p:txBody>
      </p:sp>
    </p:spTree>
    <p:extLst>
      <p:ext uri="{BB962C8B-B14F-4D97-AF65-F5344CB8AC3E}">
        <p14:creationId xmlns:p14="http://schemas.microsoft.com/office/powerpoint/2010/main" val="353577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1579" y="429701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erif" panose="020A0603040505020204" pitchFamily="18" charset="0"/>
                <a:ea typeface="宋体" panose="02010600030101010101" pitchFamily="2" charset="-122"/>
                <a:cs typeface="+mn-cs"/>
              </a:rPr>
              <a:t>Conclusion</a:t>
            </a:r>
          </a:p>
        </p:txBody>
      </p:sp>
      <p:pic>
        <p:nvPicPr>
          <p:cNvPr id="3" name="图片 2" descr="10951722518862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830" y="1121410"/>
            <a:ext cx="4784725" cy="461454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21740" y="1905635"/>
            <a:ext cx="6597967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Innovation in Urban Infrastructure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Maximizing urban assets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Providing real-time environmental data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Enhancing quality of urban living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1579" y="429701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erif" panose="020A0603040505020204" pitchFamily="18" charset="0"/>
                <a:ea typeface="宋体" panose="02010600030101010101" pitchFamily="2" charset="-122"/>
                <a:cs typeface="+mn-cs"/>
              </a:rPr>
              <a:t>Conclusion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21740" y="1905635"/>
            <a:ext cx="6597967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Impact and Outcomes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Improved decision-making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Enhanced public safety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Optimized traffic flow</a:t>
            </a:r>
          </a:p>
        </p:txBody>
      </p:sp>
      <p:pic>
        <p:nvPicPr>
          <p:cNvPr id="4" name="图片 3" descr="10961722519274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895" y="951865"/>
            <a:ext cx="4776470" cy="4598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1579" y="429701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erif" panose="020A0603040505020204" pitchFamily="18" charset="0"/>
                <a:ea typeface="宋体" panose="02010600030101010101" pitchFamily="2" charset="-122"/>
                <a:cs typeface="+mn-cs"/>
              </a:rPr>
              <a:t>Conclusion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21740" y="1905635"/>
            <a:ext cx="6597967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Future Prospects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Upgrading to advanced drones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Expanding system capabilities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Anticipating future urban challenges</a:t>
            </a:r>
          </a:p>
        </p:txBody>
      </p:sp>
      <p:pic>
        <p:nvPicPr>
          <p:cNvPr id="3" name="图片 2" descr="10971722519419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00" y="1127760"/>
            <a:ext cx="4833620" cy="4603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21579" y="429701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T Serif" panose="020A0603040505020204" pitchFamily="18" charset="0"/>
                <a:ea typeface="宋体" panose="02010600030101010101" pitchFamily="2" charset="-122"/>
                <a:cs typeface="+mn-cs"/>
              </a:rPr>
              <a:t>Conclusion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21740" y="1905635"/>
            <a:ext cx="6597967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0" lang="en-GB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 panose="02020503050405090304" charset="0"/>
                <a:ea typeface="宋体" panose="02010600030101010101" pitchFamily="2" charset="-122"/>
                <a:cs typeface="Times New Roman Bold" panose="02020503050405090304" charset="0"/>
              </a:rPr>
              <a:t>Call to Action and Community Engagement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Encouraging community feedback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Promoting data sharing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tabLst/>
              <a:defRPr/>
            </a:pPr>
            <a:r>
              <a:rPr kumimoji="0" lang="en-US" alt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+mn-ea"/>
                <a:cs typeface="Times New Roman Regular" panose="02020503050405090304" charset="0"/>
              </a:rPr>
              <a:t> </a:t>
            </a: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Regular" panose="02020503050405090304" charset="0"/>
                <a:ea typeface="宋体" panose="02010600030101010101" pitchFamily="2" charset="-122"/>
                <a:cs typeface="Times New Roman Regular" panose="02020503050405090304" charset="0"/>
              </a:rPr>
              <a:t>Fostering a sense of shared responsibility</a:t>
            </a:r>
          </a:p>
        </p:txBody>
      </p:sp>
      <p:pic>
        <p:nvPicPr>
          <p:cNvPr id="3" name="图片 2" descr="10981722519472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740" y="1277620"/>
            <a:ext cx="4646930" cy="4434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5619" y="3168015"/>
            <a:ext cx="610076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5135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43709" y="429701"/>
            <a:ext cx="6100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2800" b="1" i="0" u="none" strike="noStrike" cap="all" dirty="0">
                <a:solidFill>
                  <a:schemeClr val="bg1"/>
                </a:solidFill>
                <a:effectLst/>
                <a:latin typeface="Times" pitchFamily="2" charset="0"/>
              </a:rPr>
              <a:t>Motivation</a:t>
            </a:r>
          </a:p>
        </p:txBody>
      </p:sp>
      <p:pic>
        <p:nvPicPr>
          <p:cNvPr id="4100" name="Picture 4" descr="twinkle_drone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20" y="2332704"/>
            <a:ext cx="3968025" cy="26453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08" y="2383604"/>
            <a:ext cx="3673041" cy="25944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312" y="2385318"/>
            <a:ext cx="2752075" cy="264534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43709" y="429701"/>
            <a:ext cx="6100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2800" b="1" i="0" u="none" strike="noStrike" cap="all" dirty="0">
                <a:solidFill>
                  <a:schemeClr val="bg1"/>
                </a:solidFill>
                <a:effectLst/>
                <a:latin typeface="Times" pitchFamily="2" charset="0"/>
              </a:rPr>
              <a:t>Motivation</a:t>
            </a:r>
          </a:p>
        </p:txBody>
      </p:sp>
      <p:pic>
        <p:nvPicPr>
          <p:cNvPr id="4100" name="Picture 4" descr="twinkle_drone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20" y="2332704"/>
            <a:ext cx="3968025" cy="26453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08" y="2383604"/>
            <a:ext cx="3673041" cy="25944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312" y="2385318"/>
            <a:ext cx="2752075" cy="264534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图片 5" descr="图片包含 图形用户界面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80" y="1140534"/>
            <a:ext cx="6875840" cy="5287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43709" y="429701"/>
            <a:ext cx="6100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2800" b="1" i="0" u="none" strike="noStrike" cap="all" dirty="0">
                <a:solidFill>
                  <a:schemeClr val="bg1"/>
                </a:solidFill>
                <a:effectLst/>
                <a:latin typeface="Times" pitchFamily="2" charset="0"/>
              </a:rPr>
              <a:t>OBJECTIVE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21579" y="1507755"/>
            <a:ext cx="9865523" cy="4562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Main Goal</a:t>
            </a:r>
            <a:r>
              <a:rPr lang="en-GB" altLang="zh-CN" sz="2800" b="0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0" i="1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Integrate IoT and drone technology into streetlights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Specific Objectives</a:t>
            </a:r>
            <a:r>
              <a:rPr lang="en-GB" altLang="zh-CN" sz="2800" b="0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0" i="1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Provide real-time, localized weather data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0" i="1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Enable real-time crowd density monitoring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0" i="1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Improve decision-making for residents and city planners</a:t>
            </a:r>
            <a:endParaRPr lang="en-GB" altLang="zh-CN" sz="2800" i="1" u="none" strike="noStrike" dirty="0">
              <a:solidFill>
                <a:schemeClr val="bg1"/>
              </a:solidFill>
              <a:effectLst/>
              <a:latin typeface="Times" pitchFamily="2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GB" altLang="zh-CN" sz="2800" u="none" strike="noStrike" dirty="0">
              <a:solidFill>
                <a:schemeClr val="bg1"/>
              </a:solidFill>
              <a:effectLst/>
              <a:latin typeface="Times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9101667" y="7473950"/>
            <a:ext cx="1461968" cy="262997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21579" y="429701"/>
            <a:ext cx="6100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SCOPE OF WORKS</a:t>
            </a:r>
          </a:p>
          <a:p>
            <a:endParaRPr lang="en-GB" altLang="zh-CN" sz="2800" b="1" i="0" u="none" strike="noStrike" cap="all" dirty="0">
              <a:solidFill>
                <a:schemeClr val="bg1"/>
              </a:solidFill>
              <a:effectLst/>
              <a:latin typeface="Times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86332" y="1105430"/>
            <a:ext cx="3090333" cy="4199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想象一下，在一个炎热的夏日，你正在繁忙的城市公园中漫步。你打开智能手机上的应用程序，查看当地的天气状况。该应用程序连接到安装在公园各处路灯上的无人机，提供实时的温度、湿度和空气质量数据。你注意到空气质量开始恶化，可能是由于人群密度增加所致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9101667" y="7473950"/>
            <a:ext cx="1461968" cy="262997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21579" y="429701"/>
            <a:ext cx="6100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SCOPE OF WORKS</a:t>
            </a:r>
          </a:p>
          <a:p>
            <a:endParaRPr lang="en-GB" altLang="zh-CN" sz="2800" b="1" i="0" u="none" strike="noStrike" cap="all" dirty="0">
              <a:solidFill>
                <a:schemeClr val="bg1"/>
              </a:solidFill>
              <a:effectLst/>
              <a:latin typeface="Times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86332" y="1105430"/>
            <a:ext cx="3090333" cy="336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想象一下，在一个炎热的夏日，你正在迪士尼乐园游玩，人流拥挤。你打开智能手机上的应用程序，查看各个游玩项目的排队情况。该应用程序连接到安装在公园各处路灯上的无人机，提供实时的各个项目的排队状况图像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21579" y="429701"/>
            <a:ext cx="6100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SCOPE OF WORKS</a:t>
            </a:r>
          </a:p>
          <a:p>
            <a:endParaRPr lang="en-GB" altLang="zh-CN" sz="2800" b="1" i="0" u="none" strike="noStrike" cap="all" dirty="0">
              <a:solidFill>
                <a:schemeClr val="bg1"/>
              </a:solidFill>
              <a:effectLst/>
              <a:latin typeface="Times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4898" y="899529"/>
            <a:ext cx="9865523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Project Scope</a:t>
            </a:r>
            <a:r>
              <a:rPr lang="en-GB" altLang="zh-CN" sz="2800" b="0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0" i="1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Development of an app with weather and crowd monitoring features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0" i="1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Installation of drones with sensors on streetlights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Key Components</a:t>
            </a:r>
            <a:r>
              <a:rPr lang="en-GB" altLang="zh-CN" sz="2800" b="0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0" i="1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Temperature, air quality and humidity sensors for weather monitoring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0" i="1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Camera sensors for crowd tracking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b="0" i="1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Data privacy, transmission and processing infrastructure</a:t>
            </a:r>
          </a:p>
          <a:p>
            <a:br>
              <a:rPr lang="en-GB" altLang="zh-CN" sz="2800" dirty="0">
                <a:solidFill>
                  <a:schemeClr val="bg1"/>
                </a:solidFill>
                <a:latin typeface="Times" pitchFamily="2" charset="0"/>
              </a:rPr>
            </a:br>
            <a:endParaRPr lang="en-GB" altLang="zh-CN" sz="2800" u="none" strike="noStrike" dirty="0">
              <a:solidFill>
                <a:schemeClr val="bg1"/>
              </a:solidFill>
              <a:effectLst/>
              <a:latin typeface="Times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fld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45619" y="299772"/>
            <a:ext cx="6100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800" b="1" i="0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SCOPE OF WORKS  </a:t>
            </a:r>
            <a:r>
              <a:rPr lang="en-GB" altLang="zh-CN" sz="2800" b="1" i="1" u="none" strike="noStrike" dirty="0">
                <a:solidFill>
                  <a:schemeClr val="bg1"/>
                </a:solidFill>
                <a:effectLst/>
                <a:latin typeface="Times" pitchFamily="2" charset="0"/>
              </a:rPr>
              <a:t>Future Vision</a:t>
            </a:r>
          </a:p>
          <a:p>
            <a:pPr algn="ctr"/>
            <a:endParaRPr lang="en-GB" altLang="zh-CN" sz="2800" b="1" i="0" u="none" strike="noStrike" cap="all" dirty="0">
              <a:solidFill>
                <a:schemeClr val="bg1"/>
              </a:solidFill>
              <a:effectLst/>
              <a:latin typeface="Times" pitchFamily="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768" y="1253879"/>
            <a:ext cx="8196464" cy="46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555068" y="60213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i="1" dirty="0">
                <a:solidFill>
                  <a:schemeClr val="bg1"/>
                </a:solidFill>
                <a:latin typeface="Times" pitchFamily="2" charset="0"/>
              </a:rPr>
              <a:t>Traffic light in CyberPunk2077</a:t>
            </a:r>
            <a:endParaRPr lang="zh-CN" altLang="en-US" i="1" dirty="0">
              <a:solidFill>
                <a:schemeClr val="bg1"/>
              </a:solidFill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2efce17-8a30-4500-bef1-6458a14fbe87"/>
  <p:tag name="COMMONDATA" val="eyJoZGlkIjoiNDRkNmVjZGUxMjlhMmMzZWE3MTE3N2YyYTA2MGJlMD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，www.1ppt.com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1008</Words>
  <Application>Microsoft Macintosh PowerPoint</Application>
  <PresentationFormat>宽屏</PresentationFormat>
  <Paragraphs>144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Calibri Light</vt:lpstr>
      <vt:lpstr>Arial</vt:lpstr>
      <vt:lpstr>Microsoft Sans Serif</vt:lpstr>
      <vt:lpstr>Calibri</vt:lpstr>
      <vt:lpstr>Times New Roman Regular</vt:lpstr>
      <vt:lpstr>Times</vt:lpstr>
      <vt:lpstr>Times New Roman Bold</vt:lpstr>
      <vt:lpstr>PT Serif</vt:lpstr>
      <vt:lpstr>第一PPT，www.1ppt.com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</dc:title>
  <dc:creator>第一PPT</dc:creator>
  <cp:keywords>www.1ppt.com</cp:keywords>
  <dc:description>www.1ppt.com</dc:description>
  <cp:lastModifiedBy>帆 盖</cp:lastModifiedBy>
  <cp:revision>170</cp:revision>
  <dcterms:created xsi:type="dcterms:W3CDTF">2017-05-27T04:45:00Z</dcterms:created>
  <dcterms:modified xsi:type="dcterms:W3CDTF">2024-08-01T14:16:20Z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335A926CFF8E4AF9B6FCFC4E386DCB75_12</vt:lpwstr>
  </property>
</Properties>
</file>